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348CCE-EF8E-42DF-832C-889AB30C696B}" type="doc">
      <dgm:prSet loTypeId="urn:microsoft.com/office/officeart/2008/layout/PictureAccentList" loCatId="list" qsTypeId="urn:microsoft.com/office/officeart/2005/8/quickstyle/simple3" qsCatId="simple" csTypeId="urn:microsoft.com/office/officeart/2005/8/colors/accent1_1" csCatId="accent1" phldr="1"/>
      <dgm:spPr/>
      <dgm:t>
        <a:bodyPr/>
        <a:lstStyle/>
        <a:p>
          <a:endParaRPr lang="en-US"/>
        </a:p>
      </dgm:t>
    </dgm:pt>
    <dgm:pt modelId="{8DBFD6B1-260C-43B5-BEF1-C96345BB54BC}">
      <dgm:prSet phldrT="[Text]" custT="1"/>
      <dgm:spPr/>
      <dgm:t>
        <a:bodyPr/>
        <a:lstStyle/>
        <a:p>
          <a:r>
            <a:rPr lang="en-US" sz="1200" dirty="0" smtClean="0"/>
            <a:t>Functionalism</a:t>
          </a:r>
          <a:endParaRPr lang="en-US" sz="1200" dirty="0"/>
        </a:p>
      </dgm:t>
    </dgm:pt>
    <dgm:pt modelId="{F218B392-CC53-4E24-8D46-BCDF5AB390C0}" type="parTrans" cxnId="{88465F13-1429-4153-B34A-283EEE391C43}">
      <dgm:prSet/>
      <dgm:spPr/>
      <dgm:t>
        <a:bodyPr/>
        <a:lstStyle/>
        <a:p>
          <a:endParaRPr lang="en-US"/>
        </a:p>
      </dgm:t>
    </dgm:pt>
    <dgm:pt modelId="{4F6A6F5C-89E4-4CB2-ABE3-C3DFFB9AA312}" type="sibTrans" cxnId="{88465F13-1429-4153-B34A-283EEE391C43}">
      <dgm:prSet/>
      <dgm:spPr/>
      <dgm:t>
        <a:bodyPr/>
        <a:lstStyle/>
        <a:p>
          <a:endParaRPr lang="en-US"/>
        </a:p>
      </dgm:t>
    </dgm:pt>
    <dgm:pt modelId="{1895C336-8540-427F-9F26-10A21B2570A8}">
      <dgm:prSet phldrT="[Text]" custT="1"/>
      <dgm:spPr/>
      <dgm:t>
        <a:bodyPr/>
        <a:lstStyle/>
        <a:p>
          <a:r>
            <a:rPr lang="en-US" sz="1200" dirty="0" smtClean="0"/>
            <a:t>Conflict</a:t>
          </a:r>
          <a:endParaRPr lang="en-US" sz="1200" dirty="0"/>
        </a:p>
      </dgm:t>
    </dgm:pt>
    <dgm:pt modelId="{FE374BFB-EEC7-4896-9600-487841FC03FE}" type="parTrans" cxnId="{9AED7E2D-B511-47EB-922D-64E6572DF77D}">
      <dgm:prSet/>
      <dgm:spPr/>
      <dgm:t>
        <a:bodyPr/>
        <a:lstStyle/>
        <a:p>
          <a:endParaRPr lang="en-US"/>
        </a:p>
      </dgm:t>
    </dgm:pt>
    <dgm:pt modelId="{79F6C0C7-83FD-4C67-AEBD-47705159E5C9}" type="sibTrans" cxnId="{9AED7E2D-B511-47EB-922D-64E6572DF77D}">
      <dgm:prSet/>
      <dgm:spPr/>
      <dgm:t>
        <a:bodyPr/>
        <a:lstStyle/>
        <a:p>
          <a:endParaRPr lang="en-US"/>
        </a:p>
      </dgm:t>
    </dgm:pt>
    <dgm:pt modelId="{4B09C909-7016-4401-B13D-62A762EE03CE}">
      <dgm:prSet phldrT="[Text]" custT="1"/>
      <dgm:spPr/>
      <dgm:t>
        <a:bodyPr/>
        <a:lstStyle/>
        <a:p>
          <a:r>
            <a:rPr lang="en-US" sz="1200" dirty="0" smtClean="0"/>
            <a:t>Symbolic Interactionism</a:t>
          </a:r>
        </a:p>
        <a:p>
          <a:endParaRPr lang="en-US" sz="900" dirty="0"/>
        </a:p>
      </dgm:t>
    </dgm:pt>
    <dgm:pt modelId="{405BADB6-B3E8-4AEA-BA17-ABEFEA3EA24C}" type="parTrans" cxnId="{9A4CBA7E-0CF4-4EA4-B941-C6C3BB7085AF}">
      <dgm:prSet/>
      <dgm:spPr/>
      <dgm:t>
        <a:bodyPr/>
        <a:lstStyle/>
        <a:p>
          <a:endParaRPr lang="en-US"/>
        </a:p>
      </dgm:t>
    </dgm:pt>
    <dgm:pt modelId="{121CE5B0-1B48-4DA1-A7C8-C4D54E1E6D3E}" type="sibTrans" cxnId="{9A4CBA7E-0CF4-4EA4-B941-C6C3BB7085AF}">
      <dgm:prSet/>
      <dgm:spPr/>
      <dgm:t>
        <a:bodyPr/>
        <a:lstStyle/>
        <a:p>
          <a:endParaRPr lang="en-US"/>
        </a:p>
      </dgm:t>
    </dgm:pt>
    <dgm:pt modelId="{E3DECDC6-429A-48D3-8483-478F8BE8D908}" type="pres">
      <dgm:prSet presAssocID="{6E348CCE-EF8E-42DF-832C-889AB30C696B}" presName="layout" presStyleCnt="0">
        <dgm:presLayoutVars>
          <dgm:chMax/>
          <dgm:chPref/>
          <dgm:dir/>
          <dgm:animOne val="branch"/>
          <dgm:animLvl val="lvl"/>
          <dgm:resizeHandles/>
        </dgm:presLayoutVars>
      </dgm:prSet>
      <dgm:spPr/>
    </dgm:pt>
    <dgm:pt modelId="{1657670F-9427-4536-8DF3-3F78DBCC0471}" type="pres">
      <dgm:prSet presAssocID="{8DBFD6B1-260C-43B5-BEF1-C96345BB54BC}" presName="root" presStyleCnt="0">
        <dgm:presLayoutVars>
          <dgm:chMax/>
          <dgm:chPref val="4"/>
        </dgm:presLayoutVars>
      </dgm:prSet>
      <dgm:spPr/>
    </dgm:pt>
    <dgm:pt modelId="{3F38364C-2ACA-4514-BC23-3D2F6C689BE2}" type="pres">
      <dgm:prSet presAssocID="{8DBFD6B1-260C-43B5-BEF1-C96345BB54BC}" presName="rootComposite" presStyleCnt="0">
        <dgm:presLayoutVars/>
      </dgm:prSet>
      <dgm:spPr/>
    </dgm:pt>
    <dgm:pt modelId="{C210AF24-01E2-4BA5-8F32-035CE26D71CF}" type="pres">
      <dgm:prSet presAssocID="{8DBFD6B1-260C-43B5-BEF1-C96345BB54BC}" presName="rootText" presStyleLbl="node0" presStyleIdx="0" presStyleCnt="3" custLinFactY="102487" custLinFactNeighborX="907" custLinFactNeighborY="200000">
        <dgm:presLayoutVars>
          <dgm:chMax/>
          <dgm:chPref val="4"/>
        </dgm:presLayoutVars>
      </dgm:prSet>
      <dgm:spPr/>
    </dgm:pt>
    <dgm:pt modelId="{770EFE38-0070-49B6-ACAF-DB1AC81CC448}" type="pres">
      <dgm:prSet presAssocID="{8DBFD6B1-260C-43B5-BEF1-C96345BB54BC}" presName="childShape" presStyleCnt="0">
        <dgm:presLayoutVars>
          <dgm:chMax val="0"/>
          <dgm:chPref val="0"/>
        </dgm:presLayoutVars>
      </dgm:prSet>
      <dgm:spPr/>
    </dgm:pt>
    <dgm:pt modelId="{8A5E48D2-A993-4DB8-BA55-25CE77D2DA23}" type="pres">
      <dgm:prSet presAssocID="{1895C336-8540-427F-9F26-10A21B2570A8}" presName="root" presStyleCnt="0">
        <dgm:presLayoutVars>
          <dgm:chMax/>
          <dgm:chPref val="4"/>
        </dgm:presLayoutVars>
      </dgm:prSet>
      <dgm:spPr/>
    </dgm:pt>
    <dgm:pt modelId="{9BA7DA8D-FE01-4DD1-98F9-066F4E6F4E6A}" type="pres">
      <dgm:prSet presAssocID="{1895C336-8540-427F-9F26-10A21B2570A8}" presName="rootComposite" presStyleCnt="0">
        <dgm:presLayoutVars/>
      </dgm:prSet>
      <dgm:spPr/>
    </dgm:pt>
    <dgm:pt modelId="{D6DEDB0A-A1CF-4E11-AF0C-AF05CCA93B87}" type="pres">
      <dgm:prSet presAssocID="{1895C336-8540-427F-9F26-10A21B2570A8}" presName="rootText" presStyleLbl="node0" presStyleIdx="1" presStyleCnt="3" custLinFactY="102487" custLinFactNeighborX="-1813" custLinFactNeighborY="200000">
        <dgm:presLayoutVars>
          <dgm:chMax/>
          <dgm:chPref val="4"/>
        </dgm:presLayoutVars>
      </dgm:prSet>
      <dgm:spPr/>
    </dgm:pt>
    <dgm:pt modelId="{8F843FAA-27A6-4D56-8951-DF247E750752}" type="pres">
      <dgm:prSet presAssocID="{1895C336-8540-427F-9F26-10A21B2570A8}" presName="childShape" presStyleCnt="0">
        <dgm:presLayoutVars>
          <dgm:chMax val="0"/>
          <dgm:chPref val="0"/>
        </dgm:presLayoutVars>
      </dgm:prSet>
      <dgm:spPr/>
    </dgm:pt>
    <dgm:pt modelId="{E97D2D37-B8A8-430A-A15C-02B5AC817878}" type="pres">
      <dgm:prSet presAssocID="{4B09C909-7016-4401-B13D-62A762EE03CE}" presName="root" presStyleCnt="0">
        <dgm:presLayoutVars>
          <dgm:chMax/>
          <dgm:chPref val="4"/>
        </dgm:presLayoutVars>
      </dgm:prSet>
      <dgm:spPr/>
    </dgm:pt>
    <dgm:pt modelId="{D2E426D0-0C17-4C67-9C1C-85E4B8D141DE}" type="pres">
      <dgm:prSet presAssocID="{4B09C909-7016-4401-B13D-62A762EE03CE}" presName="rootComposite" presStyleCnt="0">
        <dgm:presLayoutVars/>
      </dgm:prSet>
      <dgm:spPr/>
    </dgm:pt>
    <dgm:pt modelId="{015444F2-F207-4798-B7CB-533A06AFD991}" type="pres">
      <dgm:prSet presAssocID="{4B09C909-7016-4401-B13D-62A762EE03CE}" presName="rootText" presStyleLbl="node0" presStyleIdx="2" presStyleCnt="3" custScaleY="205864" custLinFactY="109209" custLinFactNeighborX="9065" custLinFactNeighborY="200000">
        <dgm:presLayoutVars>
          <dgm:chMax/>
          <dgm:chPref val="4"/>
        </dgm:presLayoutVars>
      </dgm:prSet>
      <dgm:spPr/>
    </dgm:pt>
    <dgm:pt modelId="{89483BA0-E330-47A6-9999-5C63CB0C2772}" type="pres">
      <dgm:prSet presAssocID="{4B09C909-7016-4401-B13D-62A762EE03CE}" presName="childShape" presStyleCnt="0">
        <dgm:presLayoutVars>
          <dgm:chMax val="0"/>
          <dgm:chPref val="0"/>
        </dgm:presLayoutVars>
      </dgm:prSet>
      <dgm:spPr/>
    </dgm:pt>
  </dgm:ptLst>
  <dgm:cxnLst>
    <dgm:cxn modelId="{2B0FE953-06B6-4328-869E-FDDB3FF83F8C}" type="presOf" srcId="{1895C336-8540-427F-9F26-10A21B2570A8}" destId="{D6DEDB0A-A1CF-4E11-AF0C-AF05CCA93B87}" srcOrd="0" destOrd="0" presId="urn:microsoft.com/office/officeart/2008/layout/PictureAccentList"/>
    <dgm:cxn modelId="{9AED7E2D-B511-47EB-922D-64E6572DF77D}" srcId="{6E348CCE-EF8E-42DF-832C-889AB30C696B}" destId="{1895C336-8540-427F-9F26-10A21B2570A8}" srcOrd="1" destOrd="0" parTransId="{FE374BFB-EEC7-4896-9600-487841FC03FE}" sibTransId="{79F6C0C7-83FD-4C67-AEBD-47705159E5C9}"/>
    <dgm:cxn modelId="{65ACE50C-575A-48BB-8951-D1715771504A}" type="presOf" srcId="{4B09C909-7016-4401-B13D-62A762EE03CE}" destId="{015444F2-F207-4798-B7CB-533A06AFD991}" srcOrd="0" destOrd="0" presId="urn:microsoft.com/office/officeart/2008/layout/PictureAccentList"/>
    <dgm:cxn modelId="{992D3E47-B733-4294-804E-DD3F3D2CE817}" type="presOf" srcId="{8DBFD6B1-260C-43B5-BEF1-C96345BB54BC}" destId="{C210AF24-01E2-4BA5-8F32-035CE26D71CF}" srcOrd="0" destOrd="0" presId="urn:microsoft.com/office/officeart/2008/layout/PictureAccentList"/>
    <dgm:cxn modelId="{A830B55A-3643-4AAA-8CEE-010F42C0D9DC}" type="presOf" srcId="{6E348CCE-EF8E-42DF-832C-889AB30C696B}" destId="{E3DECDC6-429A-48D3-8483-478F8BE8D908}" srcOrd="0" destOrd="0" presId="urn:microsoft.com/office/officeart/2008/layout/PictureAccentList"/>
    <dgm:cxn modelId="{88465F13-1429-4153-B34A-283EEE391C43}" srcId="{6E348CCE-EF8E-42DF-832C-889AB30C696B}" destId="{8DBFD6B1-260C-43B5-BEF1-C96345BB54BC}" srcOrd="0" destOrd="0" parTransId="{F218B392-CC53-4E24-8D46-BCDF5AB390C0}" sibTransId="{4F6A6F5C-89E4-4CB2-ABE3-C3DFFB9AA312}"/>
    <dgm:cxn modelId="{9A4CBA7E-0CF4-4EA4-B941-C6C3BB7085AF}" srcId="{6E348CCE-EF8E-42DF-832C-889AB30C696B}" destId="{4B09C909-7016-4401-B13D-62A762EE03CE}" srcOrd="2" destOrd="0" parTransId="{405BADB6-B3E8-4AEA-BA17-ABEFEA3EA24C}" sibTransId="{121CE5B0-1B48-4DA1-A7C8-C4D54E1E6D3E}"/>
    <dgm:cxn modelId="{D90FC6EE-15F0-40AA-8898-3BDB8349106F}" type="presParOf" srcId="{E3DECDC6-429A-48D3-8483-478F8BE8D908}" destId="{1657670F-9427-4536-8DF3-3F78DBCC0471}" srcOrd="0" destOrd="0" presId="urn:microsoft.com/office/officeart/2008/layout/PictureAccentList"/>
    <dgm:cxn modelId="{1C4B7F69-6771-4C04-B309-BAEACAAA63C1}" type="presParOf" srcId="{1657670F-9427-4536-8DF3-3F78DBCC0471}" destId="{3F38364C-2ACA-4514-BC23-3D2F6C689BE2}" srcOrd="0" destOrd="0" presId="urn:microsoft.com/office/officeart/2008/layout/PictureAccentList"/>
    <dgm:cxn modelId="{170DCF2C-B41D-4840-9364-A51CEE6BA660}" type="presParOf" srcId="{3F38364C-2ACA-4514-BC23-3D2F6C689BE2}" destId="{C210AF24-01E2-4BA5-8F32-035CE26D71CF}" srcOrd="0" destOrd="0" presId="urn:microsoft.com/office/officeart/2008/layout/PictureAccentList"/>
    <dgm:cxn modelId="{8FF2CF5D-7F47-4E5C-AF46-045BEC406933}" type="presParOf" srcId="{1657670F-9427-4536-8DF3-3F78DBCC0471}" destId="{770EFE38-0070-49B6-ACAF-DB1AC81CC448}" srcOrd="1" destOrd="0" presId="urn:microsoft.com/office/officeart/2008/layout/PictureAccentList"/>
    <dgm:cxn modelId="{3710B8B4-52B8-459C-881A-FCBDE000D027}" type="presParOf" srcId="{E3DECDC6-429A-48D3-8483-478F8BE8D908}" destId="{8A5E48D2-A993-4DB8-BA55-25CE77D2DA23}" srcOrd="1" destOrd="0" presId="urn:microsoft.com/office/officeart/2008/layout/PictureAccentList"/>
    <dgm:cxn modelId="{8CCF5883-F6A0-4284-B487-3C53B1A5568D}" type="presParOf" srcId="{8A5E48D2-A993-4DB8-BA55-25CE77D2DA23}" destId="{9BA7DA8D-FE01-4DD1-98F9-066F4E6F4E6A}" srcOrd="0" destOrd="0" presId="urn:microsoft.com/office/officeart/2008/layout/PictureAccentList"/>
    <dgm:cxn modelId="{46E04BED-B1AD-478E-B074-3FDA810B4497}" type="presParOf" srcId="{9BA7DA8D-FE01-4DD1-98F9-066F4E6F4E6A}" destId="{D6DEDB0A-A1CF-4E11-AF0C-AF05CCA93B87}" srcOrd="0" destOrd="0" presId="urn:microsoft.com/office/officeart/2008/layout/PictureAccentList"/>
    <dgm:cxn modelId="{3525ABFF-9F4F-48DA-B9AC-ACCE365A2A8A}" type="presParOf" srcId="{8A5E48D2-A993-4DB8-BA55-25CE77D2DA23}" destId="{8F843FAA-27A6-4D56-8951-DF247E750752}" srcOrd="1" destOrd="0" presId="urn:microsoft.com/office/officeart/2008/layout/PictureAccentList"/>
    <dgm:cxn modelId="{19BDAA97-4DB4-4CB9-9C54-68A5048DF39C}" type="presParOf" srcId="{E3DECDC6-429A-48D3-8483-478F8BE8D908}" destId="{E97D2D37-B8A8-430A-A15C-02B5AC817878}" srcOrd="2" destOrd="0" presId="urn:microsoft.com/office/officeart/2008/layout/PictureAccentList"/>
    <dgm:cxn modelId="{25EC77D1-1B70-4BEC-8280-780235E8A951}" type="presParOf" srcId="{E97D2D37-B8A8-430A-A15C-02B5AC817878}" destId="{D2E426D0-0C17-4C67-9C1C-85E4B8D141DE}" srcOrd="0" destOrd="0" presId="urn:microsoft.com/office/officeart/2008/layout/PictureAccentList"/>
    <dgm:cxn modelId="{4F548E37-5EC5-4E84-A34E-0B3C7ECB1D98}" type="presParOf" srcId="{D2E426D0-0C17-4C67-9C1C-85E4B8D141DE}" destId="{015444F2-F207-4798-B7CB-533A06AFD991}" srcOrd="0" destOrd="0" presId="urn:microsoft.com/office/officeart/2008/layout/PictureAccentList"/>
    <dgm:cxn modelId="{10E7CE93-9744-4003-B427-7910F1CBE01A}" type="presParOf" srcId="{E97D2D37-B8A8-430A-A15C-02B5AC817878}" destId="{89483BA0-E330-47A6-9999-5C63CB0C2772}"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0AF24-01E2-4BA5-8F32-035CE26D71CF}">
      <dsp:nvSpPr>
        <dsp:cNvPr id="0" name=""/>
        <dsp:cNvSpPr/>
      </dsp:nvSpPr>
      <dsp:spPr>
        <a:xfrm>
          <a:off x="12706" y="3172402"/>
          <a:ext cx="1400968" cy="377867"/>
        </a:xfrm>
        <a:prstGeom prst="roundRect">
          <a:avLst>
            <a:gd name="adj" fmla="val 10000"/>
          </a:avLst>
        </a:prstGeom>
        <a:gradFill rotWithShape="0">
          <a:gsLst>
            <a:gs pos="0">
              <a:schemeClr val="lt1">
                <a:hueOff val="0"/>
                <a:satOff val="0"/>
                <a:lumOff val="0"/>
                <a:alphaOff val="0"/>
                <a:tint val="80000"/>
                <a:lumMod val="105000"/>
              </a:schemeClr>
            </a:gs>
            <a:gs pos="100000">
              <a:schemeClr val="l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Functionalism</a:t>
          </a:r>
          <a:endParaRPr lang="en-US" sz="1200" kern="1200" dirty="0"/>
        </a:p>
      </dsp:txBody>
      <dsp:txXfrm>
        <a:off x="23773" y="3183469"/>
        <a:ext cx="1378834" cy="355733"/>
      </dsp:txXfrm>
    </dsp:sp>
    <dsp:sp modelId="{D6DEDB0A-A1CF-4E11-AF0C-AF05CCA93B87}">
      <dsp:nvSpPr>
        <dsp:cNvPr id="0" name=""/>
        <dsp:cNvSpPr/>
      </dsp:nvSpPr>
      <dsp:spPr>
        <a:xfrm>
          <a:off x="1515666" y="3172402"/>
          <a:ext cx="1400968" cy="377867"/>
        </a:xfrm>
        <a:prstGeom prst="roundRect">
          <a:avLst>
            <a:gd name="adj" fmla="val 10000"/>
          </a:avLst>
        </a:prstGeom>
        <a:gradFill rotWithShape="0">
          <a:gsLst>
            <a:gs pos="0">
              <a:schemeClr val="lt1">
                <a:hueOff val="0"/>
                <a:satOff val="0"/>
                <a:lumOff val="0"/>
                <a:alphaOff val="0"/>
                <a:tint val="80000"/>
                <a:lumMod val="105000"/>
              </a:schemeClr>
            </a:gs>
            <a:gs pos="100000">
              <a:schemeClr val="l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Conflict</a:t>
          </a:r>
          <a:endParaRPr lang="en-US" sz="1200" kern="1200" dirty="0"/>
        </a:p>
      </dsp:txBody>
      <dsp:txXfrm>
        <a:off x="1526733" y="3183469"/>
        <a:ext cx="1378834" cy="355733"/>
      </dsp:txXfrm>
    </dsp:sp>
    <dsp:sp modelId="{015444F2-F207-4798-B7CB-533A06AFD991}">
      <dsp:nvSpPr>
        <dsp:cNvPr id="0" name=""/>
        <dsp:cNvSpPr/>
      </dsp:nvSpPr>
      <dsp:spPr>
        <a:xfrm>
          <a:off x="3082131" y="3197803"/>
          <a:ext cx="1400968" cy="777892"/>
        </a:xfrm>
        <a:prstGeom prst="roundRect">
          <a:avLst>
            <a:gd name="adj" fmla="val 10000"/>
          </a:avLst>
        </a:prstGeom>
        <a:gradFill rotWithShape="0">
          <a:gsLst>
            <a:gs pos="0">
              <a:schemeClr val="lt1">
                <a:hueOff val="0"/>
                <a:satOff val="0"/>
                <a:lumOff val="0"/>
                <a:alphaOff val="0"/>
                <a:tint val="80000"/>
                <a:lumMod val="105000"/>
              </a:schemeClr>
            </a:gs>
            <a:gs pos="100000">
              <a:schemeClr val="l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Symbolic Interactionism</a:t>
          </a:r>
        </a:p>
        <a:p>
          <a:pPr lvl="0" algn="ctr" defTabSz="533400">
            <a:lnSpc>
              <a:spcPct val="90000"/>
            </a:lnSpc>
            <a:spcBef>
              <a:spcPct val="0"/>
            </a:spcBef>
            <a:spcAft>
              <a:spcPct val="35000"/>
            </a:spcAft>
          </a:pPr>
          <a:endParaRPr lang="en-US" sz="900" kern="1200" dirty="0"/>
        </a:p>
      </dsp:txBody>
      <dsp:txXfrm>
        <a:off x="3104915" y="3220587"/>
        <a:ext cx="1355400" cy="732324"/>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10/21/2015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10/21/2015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10/21/2015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10/21/2015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10/21/2015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10/21/2015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10/21/2015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10/21/2015</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10/21/2015</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paA61KfOcE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g"/><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1">
                    <a:lumMod val="20000"/>
                    <a:lumOff val="80000"/>
                  </a:schemeClr>
                </a:solidFill>
              </a:rPr>
              <a:t>Theoretical Perspectives of Sociology</a:t>
            </a:r>
            <a:endParaRPr lang="en-US" dirty="0">
              <a:solidFill>
                <a:schemeClr val="accent1">
                  <a:lumMod val="20000"/>
                  <a:lumOff val="80000"/>
                </a:schemeClr>
              </a:solidFill>
            </a:endParaRPr>
          </a:p>
        </p:txBody>
      </p:sp>
      <p:sp>
        <p:nvSpPr>
          <p:cNvPr id="3" name="Subtitle 2"/>
          <p:cNvSpPr>
            <a:spLocks noGrp="1"/>
          </p:cNvSpPr>
          <p:nvPr>
            <p:ph type="subTitle" idx="1"/>
          </p:nvPr>
        </p:nvSpPr>
        <p:spPr>
          <a:xfrm>
            <a:off x="810001" y="5280846"/>
            <a:ext cx="10572000" cy="1196154"/>
          </a:xfrm>
        </p:spPr>
        <p:txBody>
          <a:bodyPr>
            <a:normAutofit fontScale="92500" lnSpcReduction="20000"/>
          </a:bodyPr>
          <a:lstStyle/>
          <a:p>
            <a:r>
              <a:rPr lang="en-US" dirty="0"/>
              <a:t>9‐12.H.2.4 Analyze complex and interacting factors that influenced the perspectives and changes in ideologies of populations</a:t>
            </a:r>
          </a:p>
          <a:p>
            <a:endParaRPr lang="en-US" dirty="0" smtClean="0"/>
          </a:p>
          <a:p>
            <a:r>
              <a:rPr lang="en-US" dirty="0" smtClean="0"/>
              <a:t>By: Shelly Webster</a:t>
            </a:r>
            <a:endParaRPr lang="en-US"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7" descr="usf_edu_model_sm.gif"/>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42975" cy="1104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5484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Elephant" panose="02020904090505020303" pitchFamily="18" charset="0"/>
              </a:rPr>
              <a:t>3 theories summarized</a:t>
            </a:r>
            <a:endParaRPr lang="en-US" dirty="0">
              <a:latin typeface="Elephant" panose="02020904090505020303" pitchFamily="18" charset="0"/>
            </a:endParaRPr>
          </a:p>
        </p:txBody>
      </p:sp>
      <p:pic>
        <p:nvPicPr>
          <p:cNvPr id="4" name="paA61KfOcEc"/>
          <p:cNvPicPr>
            <a:picLocks noGrp="1" noRot="1" noChangeAspect="1"/>
          </p:cNvPicPr>
          <p:nvPr>
            <p:ph idx="1"/>
            <a:videoFile r:link="rId1"/>
          </p:nvPr>
        </p:nvPicPr>
        <p:blipFill>
          <a:blip r:embed="rId3"/>
          <a:stretch>
            <a:fillRect/>
          </a:stretch>
        </p:blipFill>
        <p:spPr>
          <a:xfrm>
            <a:off x="3810000" y="2754313"/>
            <a:ext cx="4572000" cy="2571750"/>
          </a:xfrm>
          <a:prstGeom prst="rect">
            <a:avLst/>
          </a:prstGeom>
        </p:spPr>
      </p:pic>
    </p:spTree>
    <p:extLst>
      <p:ext uri="{BB962C8B-B14F-4D97-AF65-F5344CB8AC3E}">
        <p14:creationId xmlns:p14="http://schemas.microsoft.com/office/powerpoint/2010/main" val="2262157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2">
                    <a:lumMod val="20000"/>
                    <a:lumOff val="80000"/>
                  </a:schemeClr>
                </a:solidFill>
              </a:rPr>
              <a:t>What is a theoretical perspective?</a:t>
            </a:r>
          </a:p>
        </p:txBody>
      </p:sp>
      <p:sp>
        <p:nvSpPr>
          <p:cNvPr id="4" name="Content Placeholder 3"/>
          <p:cNvSpPr>
            <a:spLocks noGrp="1"/>
          </p:cNvSpPr>
          <p:nvPr>
            <p:ph idx="1"/>
          </p:nvPr>
        </p:nvSpPr>
        <p:spPr/>
        <p:txBody>
          <a:bodyPr/>
          <a:lstStyle/>
          <a:p>
            <a:r>
              <a:rPr lang="en-US" dirty="0">
                <a:solidFill>
                  <a:schemeClr val="accent1">
                    <a:lumMod val="60000"/>
                    <a:lumOff val="40000"/>
                  </a:schemeClr>
                </a:solidFill>
              </a:rPr>
              <a:t>Sociology is a theoretical perspective based on the assumption that social systems such as society and the family actually exist and that culture, social structure, statuses, and roles are real. Theoretical perspectives are important because assumptions provide frameworks for interpreting what we observe.</a:t>
            </a:r>
          </a:p>
          <a:p>
            <a:endParaRPr lang="en-US" dirty="0"/>
          </a:p>
        </p:txBody>
      </p:sp>
      <p:sp>
        <p:nvSpPr>
          <p:cNvPr id="3" name="Content Placeholder 2"/>
          <p:cNvSpPr>
            <a:spLocks noGrp="1"/>
          </p:cNvSpPr>
          <p:nvPr>
            <p:ph type="body" idx="4294967295"/>
          </p:nvPr>
        </p:nvSpPr>
        <p:spPr>
          <a:xfrm>
            <a:off x="0" y="5281613"/>
            <a:ext cx="10561638" cy="433387"/>
          </a:xfrm>
        </p:spPr>
        <p:txBody>
          <a:bodyPr>
            <a:normAutofit lnSpcReduction="10000"/>
          </a:bodyPr>
          <a:lstStyle/>
          <a:p>
            <a:pPr algn="ctr"/>
            <a:r>
              <a:rPr lang="en-US" dirty="0">
                <a:solidFill>
                  <a:schemeClr val="accent1">
                    <a:lumMod val="20000"/>
                    <a:lumOff val="80000"/>
                  </a:schemeClr>
                </a:solidFill>
              </a:rPr>
              <a:t>A theoretical perspective is a set of assumptions about how society functions</a:t>
            </a:r>
          </a:p>
          <a:p>
            <a:endParaRPr lang="en-US" dirty="0"/>
          </a:p>
        </p:txBody>
      </p:sp>
    </p:spTree>
    <p:extLst>
      <p:ext uri="{BB962C8B-B14F-4D97-AF65-F5344CB8AC3E}">
        <p14:creationId xmlns:p14="http://schemas.microsoft.com/office/powerpoint/2010/main" val="642859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444500"/>
            <a:ext cx="10561418" cy="3975696"/>
          </a:xfrm>
        </p:spPr>
        <p:txBody>
          <a:bodyPr/>
          <a:lstStyle/>
          <a:p>
            <a:pPr algn="l"/>
            <a:r>
              <a:rPr lang="en-US" dirty="0" smtClean="0">
                <a:solidFill>
                  <a:schemeClr val="accent4">
                    <a:lumMod val="60000"/>
                    <a:lumOff val="40000"/>
                  </a:schemeClr>
                </a:solidFill>
              </a:rPr>
              <a:t>The Three Main Perspectives </a:t>
            </a:r>
            <a:r>
              <a:rPr lang="en-US" dirty="0" smtClean="0"/>
              <a:t/>
            </a:r>
            <a:br>
              <a:rPr lang="en-US" dirty="0" smtClean="0"/>
            </a:br>
            <a:r>
              <a:rPr lang="en-US" dirty="0" smtClean="0"/>
              <a:t/>
            </a:r>
            <a:br>
              <a:rPr lang="en-US" dirty="0" smtClean="0"/>
            </a:br>
            <a:r>
              <a:rPr lang="en-US" sz="2400" dirty="0" smtClean="0">
                <a:solidFill>
                  <a:schemeClr val="accent5">
                    <a:lumMod val="20000"/>
                    <a:lumOff val="80000"/>
                  </a:schemeClr>
                </a:solidFill>
              </a:rPr>
              <a:t>Functionalism</a:t>
            </a:r>
            <a:br>
              <a:rPr lang="en-US" sz="2400" dirty="0" smtClean="0">
                <a:solidFill>
                  <a:schemeClr val="accent5">
                    <a:lumMod val="20000"/>
                    <a:lumOff val="80000"/>
                  </a:schemeClr>
                </a:solidFill>
              </a:rPr>
            </a:br>
            <a:r>
              <a:rPr lang="en-US" sz="2400" dirty="0" smtClean="0">
                <a:solidFill>
                  <a:schemeClr val="accent5">
                    <a:lumMod val="20000"/>
                    <a:lumOff val="80000"/>
                  </a:schemeClr>
                </a:solidFill>
              </a:rPr>
              <a:t>Conflict </a:t>
            </a:r>
            <a:br>
              <a:rPr lang="en-US" sz="2400" dirty="0" smtClean="0">
                <a:solidFill>
                  <a:schemeClr val="accent5">
                    <a:lumMod val="20000"/>
                    <a:lumOff val="80000"/>
                  </a:schemeClr>
                </a:solidFill>
              </a:rPr>
            </a:br>
            <a:r>
              <a:rPr lang="en-US" sz="2400" dirty="0" smtClean="0">
                <a:solidFill>
                  <a:schemeClr val="accent5">
                    <a:lumMod val="20000"/>
                    <a:lumOff val="80000"/>
                  </a:schemeClr>
                </a:solidFill>
              </a:rPr>
              <a:t>Symbolic interactionism</a:t>
            </a:r>
            <a:r>
              <a:rPr lang="en-US" dirty="0">
                <a:solidFill>
                  <a:schemeClr val="accent5">
                    <a:lumMod val="20000"/>
                    <a:lumOff val="80000"/>
                  </a:schemeClr>
                </a:solidFill>
              </a:rPr>
              <a:t/>
            </a:r>
            <a:br>
              <a:rPr lang="en-US" dirty="0">
                <a:solidFill>
                  <a:schemeClr val="accent5">
                    <a:lumMod val="20000"/>
                    <a:lumOff val="80000"/>
                  </a:schemeClr>
                </a:solidFill>
              </a:rPr>
            </a:br>
            <a:r>
              <a:rPr lang="en-US" dirty="0" smtClean="0"/>
              <a:t/>
            </a:r>
            <a:br>
              <a:rPr lang="en-US" dirty="0" smtClean="0"/>
            </a:br>
            <a:endParaRPr lang="en-US" dirty="0"/>
          </a:p>
        </p:txBody>
      </p:sp>
      <p:sp>
        <p:nvSpPr>
          <p:cNvPr id="3" name="Text Placeholder 2"/>
          <p:cNvSpPr>
            <a:spLocks noGrp="1"/>
          </p:cNvSpPr>
          <p:nvPr>
            <p:ph type="body" idx="1"/>
          </p:nvPr>
        </p:nvSpPr>
        <p:spPr/>
        <p:txBody>
          <a:bodyPr/>
          <a:lstStyle/>
          <a:p>
            <a:endParaRPr lang="en-US" dirty="0"/>
          </a:p>
        </p:txBody>
      </p:sp>
      <p:pic>
        <p:nvPicPr>
          <p:cNvPr id="4" name="Picture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832600" y="1335974"/>
            <a:ext cx="2869389" cy="2343150"/>
          </a:xfrm>
          <a:prstGeom prst="rect">
            <a:avLst/>
          </a:prstGeom>
          <a:ln>
            <a:noFill/>
          </a:ln>
        </p:spPr>
      </p:pic>
      <p:graphicFrame>
        <p:nvGraphicFramePr>
          <p:cNvPr id="5" name="Diagram 4"/>
          <p:cNvGraphicFramePr/>
          <p:nvPr>
            <p:extLst>
              <p:ext uri="{D42A27DB-BD31-4B8C-83A1-F6EECF244321}">
                <p14:modId xmlns:p14="http://schemas.microsoft.com/office/powerpoint/2010/main" val="1929511789"/>
              </p:ext>
            </p:extLst>
          </p:nvPr>
        </p:nvGraphicFramePr>
        <p:xfrm>
          <a:off x="1282700" y="444501"/>
          <a:ext cx="4483100" cy="4836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32875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6800" y="599588"/>
            <a:ext cx="10571998" cy="970450"/>
          </a:xfrm>
        </p:spPr>
        <p:txBody>
          <a:bodyPr/>
          <a:lstStyle/>
          <a:p>
            <a:pPr algn="ct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solidFill>
                  <a:schemeClr val="accent1">
                    <a:lumMod val="60000"/>
                    <a:lumOff val="40000"/>
                  </a:schemeClr>
                </a:solidFill>
                <a:latin typeface="Baskerville Old Face" panose="02020602080505020303" pitchFamily="18" charset="0"/>
              </a:rPr>
              <a:t>Functionalism</a:t>
            </a:r>
            <a:endParaRPr lang="en-US" dirty="0">
              <a:solidFill>
                <a:schemeClr val="accent1">
                  <a:lumMod val="60000"/>
                  <a:lumOff val="40000"/>
                </a:schemeClr>
              </a:solidFill>
              <a:latin typeface="Baskerville Old Face" panose="02020602080505020303" pitchFamily="18" charset="0"/>
            </a:endParaRPr>
          </a:p>
        </p:txBody>
      </p:sp>
      <p:sp>
        <p:nvSpPr>
          <p:cNvPr id="5" name="Content Placeholder 4"/>
          <p:cNvSpPr>
            <a:spLocks noGrp="1"/>
          </p:cNvSpPr>
          <p:nvPr>
            <p:ph idx="1"/>
          </p:nvPr>
        </p:nvSpPr>
        <p:spPr/>
        <p:txBody>
          <a:bodyPr/>
          <a:lstStyle/>
          <a:p>
            <a:r>
              <a:rPr lang="en-US" sz="2000" dirty="0">
                <a:solidFill>
                  <a:schemeClr val="accent4">
                    <a:lumMod val="75000"/>
                  </a:schemeClr>
                </a:solidFill>
                <a:latin typeface="Batang" panose="02030600000101010101" pitchFamily="18" charset="-127"/>
                <a:ea typeface="Batang" panose="02030600000101010101" pitchFamily="18" charset="-127"/>
              </a:rPr>
              <a:t>Functionalism interprets each part of society in terms of how it contributes to the stability of the whole society. </a:t>
            </a:r>
          </a:p>
          <a:p>
            <a:endParaRPr lang="en-US" dirty="0"/>
          </a:p>
        </p:txBody>
      </p:sp>
      <p:pic>
        <p:nvPicPr>
          <p:cNvPr id="6" name="Picture 5"/>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6605587" y="4117403"/>
            <a:ext cx="4024313" cy="2393644"/>
          </a:xfrm>
          <a:prstGeom prst="rect">
            <a:avLst/>
          </a:prstGeom>
        </p:spPr>
      </p:pic>
    </p:spTree>
    <p:extLst>
      <p:ext uri="{BB962C8B-B14F-4D97-AF65-F5344CB8AC3E}">
        <p14:creationId xmlns:p14="http://schemas.microsoft.com/office/powerpoint/2010/main" val="3733482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Functionalism</a:t>
            </a:r>
            <a:endParaRPr lang="en-US" dirty="0"/>
          </a:p>
        </p:txBody>
      </p:sp>
      <p:sp>
        <p:nvSpPr>
          <p:cNvPr id="3" name="Rectangle 2"/>
          <p:cNvSpPr/>
          <p:nvPr/>
        </p:nvSpPr>
        <p:spPr>
          <a:xfrm>
            <a:off x="3136900" y="2866936"/>
            <a:ext cx="6096000" cy="1938992"/>
          </a:xfrm>
          <a:prstGeom prst="rect">
            <a:avLst/>
          </a:prstGeom>
        </p:spPr>
        <p:txBody>
          <a:bodyPr>
            <a:spAutoFit/>
          </a:bodyPr>
          <a:lstStyle/>
          <a:p>
            <a:r>
              <a:rPr lang="en-US" sz="2400" i="1" dirty="0">
                <a:solidFill>
                  <a:schemeClr val="accent4">
                    <a:lumMod val="20000"/>
                    <a:lumOff val="80000"/>
                  </a:schemeClr>
                </a:solidFill>
              </a:rPr>
              <a:t>Functionalists believe that </a:t>
            </a:r>
            <a:r>
              <a:rPr lang="en-US" sz="2400" i="1" dirty="0" smtClean="0">
                <a:solidFill>
                  <a:schemeClr val="accent4">
                    <a:lumMod val="20000"/>
                    <a:lumOff val="80000"/>
                  </a:schemeClr>
                </a:solidFill>
              </a:rPr>
              <a:t>when </a:t>
            </a:r>
            <a:r>
              <a:rPr lang="en-US" sz="2400" i="1" dirty="0">
                <a:solidFill>
                  <a:schemeClr val="accent4">
                    <a:lumMod val="20000"/>
                    <a:lumOff val="80000"/>
                  </a:schemeClr>
                </a:solidFill>
              </a:rPr>
              <a:t>one part of the system is not working or is dysfunctional, it affects all other parts and creates social problems, which leads to social change.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098800"/>
            <a:ext cx="2235200" cy="3048000"/>
          </a:xfrm>
          <a:prstGeom prst="rect">
            <a:avLst/>
          </a:prstGeom>
        </p:spPr>
      </p:pic>
      <p:sp>
        <p:nvSpPr>
          <p:cNvPr id="6" name="TextBox 5"/>
          <p:cNvSpPr txBox="1"/>
          <p:nvPr/>
        </p:nvSpPr>
        <p:spPr>
          <a:xfrm>
            <a:off x="3314700" y="5715000"/>
            <a:ext cx="3556000" cy="369332"/>
          </a:xfrm>
          <a:prstGeom prst="rect">
            <a:avLst/>
          </a:prstGeom>
          <a:noFill/>
        </p:spPr>
        <p:txBody>
          <a:bodyPr wrap="square" rtlCol="0">
            <a:spAutoFit/>
          </a:bodyPr>
          <a:lstStyle/>
          <a:p>
            <a:r>
              <a:rPr lang="en-US" dirty="0" smtClean="0">
                <a:ln w="0"/>
                <a:solidFill>
                  <a:schemeClr val="accent1"/>
                </a:solidFill>
                <a:effectLst>
                  <a:outerShdw blurRad="38100" dist="25400" dir="5400000" algn="ctr" rotWithShape="0">
                    <a:srgbClr val="6E747A">
                      <a:alpha val="43000"/>
                    </a:srgbClr>
                  </a:outerShdw>
                </a:effectLst>
              </a:rPr>
              <a:t>Emile Durkheim</a:t>
            </a:r>
            <a:endParaRPr lang="en-US" dirty="0"/>
          </a:p>
        </p:txBody>
      </p:sp>
    </p:spTree>
    <p:extLst>
      <p:ext uri="{BB962C8B-B14F-4D97-AF65-F5344CB8AC3E}">
        <p14:creationId xmlns:p14="http://schemas.microsoft.com/office/powerpoint/2010/main" val="983223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4">
                    <a:lumMod val="60000"/>
                    <a:lumOff val="40000"/>
                  </a:schemeClr>
                </a:solidFill>
              </a:rPr>
              <a:t>Conflict</a:t>
            </a:r>
            <a:endParaRPr lang="en-US" dirty="0">
              <a:solidFill>
                <a:schemeClr val="accent4">
                  <a:lumMod val="60000"/>
                  <a:lumOff val="40000"/>
                </a:schemeClr>
              </a:solidFill>
            </a:endParaRPr>
          </a:p>
        </p:txBody>
      </p:sp>
      <p:sp>
        <p:nvSpPr>
          <p:cNvPr id="3" name="Rectangle 2"/>
          <p:cNvSpPr/>
          <p:nvPr/>
        </p:nvSpPr>
        <p:spPr>
          <a:xfrm>
            <a:off x="3048000" y="3105835"/>
            <a:ext cx="6096000" cy="1569660"/>
          </a:xfrm>
          <a:prstGeom prst="rect">
            <a:avLst/>
          </a:prstGeom>
        </p:spPr>
        <p:txBody>
          <a:bodyPr>
            <a:spAutoFit/>
          </a:bodyPr>
          <a:lstStyle/>
          <a:p>
            <a:r>
              <a:rPr lang="en-US" sz="3200" dirty="0">
                <a:solidFill>
                  <a:schemeClr val="accent4">
                    <a:lumMod val="40000"/>
                    <a:lumOff val="60000"/>
                  </a:schemeClr>
                </a:solidFill>
                <a:latin typeface="Andy" panose="03080602030302030203" pitchFamily="66" charset="0"/>
              </a:rPr>
              <a:t>Conflict theory emphasizes the role of coercion and power in producing social order.</a:t>
            </a:r>
          </a:p>
        </p:txBody>
      </p:sp>
      <p:pic>
        <p:nvPicPr>
          <p:cNvPr id="4" name="Pictur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429750" y="3781732"/>
            <a:ext cx="2063750" cy="2244017"/>
          </a:xfrm>
          <a:prstGeom prst="rect">
            <a:avLst/>
          </a:prstGeom>
        </p:spPr>
      </p:pic>
    </p:spTree>
    <p:extLst>
      <p:ext uri="{BB962C8B-B14F-4D97-AF65-F5344CB8AC3E}">
        <p14:creationId xmlns:p14="http://schemas.microsoft.com/office/powerpoint/2010/main" val="60341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chemeClr val="accent2">
                    <a:lumMod val="20000"/>
                    <a:lumOff val="80000"/>
                  </a:schemeClr>
                </a:solidFill>
              </a:rPr>
              <a:t>Conflict</a:t>
            </a:r>
            <a:endParaRPr lang="en-US" dirty="0">
              <a:solidFill>
                <a:schemeClr val="accent2">
                  <a:lumMod val="20000"/>
                  <a:lumOff val="80000"/>
                </a:schemeClr>
              </a:solidFill>
            </a:endParaRPr>
          </a:p>
        </p:txBody>
      </p:sp>
      <p:sp>
        <p:nvSpPr>
          <p:cNvPr id="4" name="Content Placeholder 3"/>
          <p:cNvSpPr>
            <a:spLocks noGrp="1"/>
          </p:cNvSpPr>
          <p:nvPr>
            <p:ph idx="1"/>
          </p:nvPr>
        </p:nvSpPr>
        <p:spPr/>
        <p:txBody>
          <a:bodyPr/>
          <a:lstStyle/>
          <a:p>
            <a:r>
              <a:rPr lang="en-US" sz="2400" dirty="0">
                <a:solidFill>
                  <a:schemeClr val="accent1">
                    <a:lumMod val="40000"/>
                    <a:lumOff val="60000"/>
                  </a:schemeClr>
                </a:solidFill>
                <a:latin typeface="Broadway" panose="04040905080B02020502" pitchFamily="82" charset="0"/>
              </a:rPr>
              <a:t>According to conflict theory, inequality exists because those in control of society’s resources actively defend their advantages.</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1058" y="4368031"/>
            <a:ext cx="2058170" cy="2058170"/>
          </a:xfrm>
          <a:prstGeom prst="rect">
            <a:avLst/>
          </a:prstGeom>
        </p:spPr>
      </p:pic>
      <p:sp>
        <p:nvSpPr>
          <p:cNvPr id="7" name="Rectangle 6"/>
          <p:cNvSpPr/>
          <p:nvPr/>
        </p:nvSpPr>
        <p:spPr>
          <a:xfrm>
            <a:off x="4424710" y="4813992"/>
            <a:ext cx="3322290" cy="923330"/>
          </a:xfrm>
          <a:prstGeom prst="rect">
            <a:avLst/>
          </a:prstGeom>
          <a:noFill/>
        </p:spPr>
        <p:txBody>
          <a:bodyPr wrap="square" lIns="91440" tIns="45720" rIns="91440" bIns="45720">
            <a:spAutoFit/>
          </a:bodyPr>
          <a:lstStyle/>
          <a:p>
            <a:pPr algn="ctr"/>
            <a:r>
              <a:rPr lang="en-U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Karl Marx</a:t>
            </a: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4004411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a:r>
            <a:br>
              <a:rPr lang="en-US" dirty="0"/>
            </a:br>
            <a:r>
              <a:rPr lang="en-US" dirty="0" smtClean="0">
                <a:solidFill>
                  <a:schemeClr val="tx1">
                    <a:lumMod val="75000"/>
                  </a:schemeClr>
                </a:solidFill>
              </a:rPr>
              <a:t>Symbolic Interactionism</a:t>
            </a:r>
            <a:endParaRPr lang="en-US" dirty="0">
              <a:solidFill>
                <a:schemeClr val="tx1">
                  <a:lumMod val="75000"/>
                </a:schemeClr>
              </a:solidFill>
            </a:endParaRPr>
          </a:p>
        </p:txBody>
      </p:sp>
      <p:sp>
        <p:nvSpPr>
          <p:cNvPr id="3" name="Content Placeholder 2"/>
          <p:cNvSpPr>
            <a:spLocks noGrp="1"/>
          </p:cNvSpPr>
          <p:nvPr>
            <p:ph idx="1"/>
          </p:nvPr>
        </p:nvSpPr>
        <p:spPr/>
        <p:txBody>
          <a:bodyPr/>
          <a:lstStyle/>
          <a:p>
            <a:r>
              <a:rPr lang="en-US" sz="2800" dirty="0" smtClean="0">
                <a:solidFill>
                  <a:schemeClr val="tx2">
                    <a:lumMod val="20000"/>
                    <a:lumOff val="80000"/>
                  </a:schemeClr>
                </a:solidFill>
                <a:latin typeface="Lucida Calligraphy" panose="03010101010101010101" pitchFamily="66" charset="0"/>
              </a:rPr>
              <a:t>This </a:t>
            </a:r>
            <a:r>
              <a:rPr lang="en-US" sz="2800" dirty="0">
                <a:solidFill>
                  <a:schemeClr val="tx2">
                    <a:lumMod val="20000"/>
                    <a:lumOff val="80000"/>
                  </a:schemeClr>
                </a:solidFill>
                <a:latin typeface="Lucida Calligraphy" panose="03010101010101010101" pitchFamily="66" charset="0"/>
              </a:rPr>
              <a:t>perspective relies on the symbolic meaning that people develop and rely upon in the process of socializing</a:t>
            </a:r>
            <a:r>
              <a:rPr lang="en-US" sz="2800" dirty="0" smtClean="0">
                <a:solidFill>
                  <a:schemeClr val="tx2">
                    <a:lumMod val="20000"/>
                    <a:lumOff val="80000"/>
                  </a:schemeClr>
                </a:solidFill>
                <a:latin typeface="Lucida Calligraphy" panose="03010101010101010101" pitchFamily="66" charset="0"/>
              </a:rPr>
              <a:t>.</a:t>
            </a:r>
          </a:p>
          <a:p>
            <a:endParaRPr lang="en-US" sz="2800" dirty="0">
              <a:solidFill>
                <a:schemeClr val="tx2">
                  <a:lumMod val="20000"/>
                  <a:lumOff val="80000"/>
                </a:schemeClr>
              </a:solidFill>
              <a:latin typeface="Lucida Calligraphy" panose="03010101010101010101" pitchFamily="66" charset="0"/>
            </a:endParaRPr>
          </a:p>
          <a:p>
            <a:endParaRPr lang="en-US" sz="2800" dirty="0">
              <a:solidFill>
                <a:schemeClr val="tx2">
                  <a:lumMod val="20000"/>
                  <a:lumOff val="80000"/>
                </a:schemeClr>
              </a:solidFill>
              <a:latin typeface="Lucida Calligraphy" panose="03010101010101010101" pitchFamily="66" charset="0"/>
            </a:endParaRPr>
          </a:p>
          <a:p>
            <a:endParaRPr lang="en-US" dirty="0">
              <a:solidFill>
                <a:schemeClr val="tx2">
                  <a:lumMod val="20000"/>
                  <a:lumOff val="8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0700" y="4318000"/>
            <a:ext cx="1955800" cy="1955800"/>
          </a:xfrm>
          <a:prstGeom prst="rect">
            <a:avLst/>
          </a:prstGeom>
        </p:spPr>
      </p:pic>
    </p:spTree>
    <p:extLst>
      <p:ext uri="{BB962C8B-B14F-4D97-AF65-F5344CB8AC3E}">
        <p14:creationId xmlns:p14="http://schemas.microsoft.com/office/powerpoint/2010/main" val="695608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20000"/>
                    <a:lumOff val="80000"/>
                  </a:schemeClr>
                </a:solidFill>
              </a:rPr>
              <a:t>Symbolic Interactionism</a:t>
            </a:r>
            <a:endParaRPr lang="en-US" dirty="0">
              <a:solidFill>
                <a:schemeClr val="accent2">
                  <a:lumMod val="20000"/>
                  <a:lumOff val="80000"/>
                </a:schemeClr>
              </a:solidFill>
            </a:endParaRPr>
          </a:p>
        </p:txBody>
      </p:sp>
      <p:sp>
        <p:nvSpPr>
          <p:cNvPr id="3" name="Content Placeholder 2"/>
          <p:cNvSpPr>
            <a:spLocks noGrp="1"/>
          </p:cNvSpPr>
          <p:nvPr>
            <p:ph idx="1"/>
          </p:nvPr>
        </p:nvSpPr>
        <p:spPr/>
        <p:txBody>
          <a:bodyPr/>
          <a:lstStyle/>
          <a:p>
            <a:r>
              <a:rPr lang="en-US" sz="3200" dirty="0">
                <a:solidFill>
                  <a:schemeClr val="accent2">
                    <a:lumMod val="40000"/>
                    <a:lumOff val="60000"/>
                  </a:schemeClr>
                </a:solidFill>
                <a:latin typeface="Andy" panose="03080602030302030203" pitchFamily="66" charset="0"/>
              </a:rPr>
              <a:t>Reality is based on what they believe and not just on what is true.</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2900" y="4040542"/>
            <a:ext cx="1657786" cy="2251505"/>
          </a:xfrm>
          <a:prstGeom prst="rect">
            <a:avLst/>
          </a:prstGeom>
        </p:spPr>
      </p:pic>
      <p:sp>
        <p:nvSpPr>
          <p:cNvPr id="5" name="TextBox 4"/>
          <p:cNvSpPr txBox="1"/>
          <p:nvPr/>
        </p:nvSpPr>
        <p:spPr>
          <a:xfrm>
            <a:off x="4127500" y="5029200"/>
            <a:ext cx="3619500" cy="369332"/>
          </a:xfrm>
          <a:prstGeom prst="rect">
            <a:avLst/>
          </a:prstGeom>
          <a:noFill/>
        </p:spPr>
        <p:txBody>
          <a:bodyPr wrap="square" rtlCol="0">
            <a:spAutoFit/>
          </a:bodyPr>
          <a:lstStyle/>
          <a:p>
            <a:r>
              <a:rPr lang="en-US" dirty="0" smtClean="0">
                <a:latin typeface="Kristen ITC" panose="03050502040202030202" pitchFamily="66" charset="0"/>
              </a:rPr>
              <a:t>George Herbert Mead</a:t>
            </a:r>
            <a:endParaRPr lang="en-US" dirty="0">
              <a:latin typeface="Kristen ITC" panose="03050502040202030202" pitchFamily="66" charset="0"/>
            </a:endParaRPr>
          </a:p>
        </p:txBody>
      </p:sp>
    </p:spTree>
    <p:extLst>
      <p:ext uri="{BB962C8B-B14F-4D97-AF65-F5344CB8AC3E}">
        <p14:creationId xmlns:p14="http://schemas.microsoft.com/office/powerpoint/2010/main" val="34108986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
  <TotalTime>68</TotalTime>
  <Words>232</Words>
  <Application>Microsoft Office PowerPoint</Application>
  <PresentationFormat>Widescreen</PresentationFormat>
  <Paragraphs>28</Paragraphs>
  <Slides>10</Slides>
  <Notes>0</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Batang</vt:lpstr>
      <vt:lpstr>Andy</vt:lpstr>
      <vt:lpstr>Arial</vt:lpstr>
      <vt:lpstr>Baskerville Old Face</vt:lpstr>
      <vt:lpstr>Broadway</vt:lpstr>
      <vt:lpstr>Century Gothic</vt:lpstr>
      <vt:lpstr>Elephant</vt:lpstr>
      <vt:lpstr>Kristen ITC</vt:lpstr>
      <vt:lpstr>Lucida Calligraphy</vt:lpstr>
      <vt:lpstr>Wingdings 2</vt:lpstr>
      <vt:lpstr>Quotable</vt:lpstr>
      <vt:lpstr>Theoretical Perspectives of Sociology</vt:lpstr>
      <vt:lpstr>What is a theoretical perspective?</vt:lpstr>
      <vt:lpstr>The Three Main Perspectives   Functionalism Conflict  Symbolic interactionism  </vt:lpstr>
      <vt:lpstr>      Functionalism</vt:lpstr>
      <vt:lpstr>Functionalism</vt:lpstr>
      <vt:lpstr>Conflict</vt:lpstr>
      <vt:lpstr>Conflict</vt:lpstr>
      <vt:lpstr> Symbolic Interactionism</vt:lpstr>
      <vt:lpstr>Symbolic Interactionism</vt:lpstr>
      <vt:lpstr>3 theories summarized</vt:lpstr>
    </vt:vector>
  </TitlesOfParts>
  <Company>University of Sioux Falls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 Webster</dc:creator>
  <cp:lastModifiedBy>Michelle Webster</cp:lastModifiedBy>
  <cp:revision>6</cp:revision>
  <dcterms:created xsi:type="dcterms:W3CDTF">2015-10-21T23:44:25Z</dcterms:created>
  <dcterms:modified xsi:type="dcterms:W3CDTF">2015-10-22T00:52:51Z</dcterms:modified>
</cp:coreProperties>
</file>